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75" r:id="rId5"/>
    <p:sldId id="259" r:id="rId6"/>
    <p:sldId id="260" r:id="rId7"/>
    <p:sldId id="261" r:id="rId8"/>
    <p:sldId id="262" r:id="rId9"/>
    <p:sldId id="273" r:id="rId10"/>
    <p:sldId id="263" r:id="rId11"/>
    <p:sldId id="264" r:id="rId12"/>
    <p:sldId id="265" r:id="rId13"/>
    <p:sldId id="266" r:id="rId14"/>
    <p:sldId id="270" r:id="rId15"/>
    <p:sldId id="271" r:id="rId16"/>
    <p:sldId id="276" r:id="rId17"/>
    <p:sldId id="272" r:id="rId18"/>
    <p:sldId id="267"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43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E0574190-A5D2-4BA4-87E9-C15F4DCBB640}" type="datetimeFigureOut">
              <a:rPr lang="en-US" smtClean="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DED3A9D-945B-4779-9030-5F3CCDDE6196}"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74190-A5D2-4BA4-87E9-C15F4DCBB640}" type="datetimeFigureOut">
              <a:rPr lang="en-US" smtClean="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ED3A9D-945B-4779-9030-5F3CCDDE619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574190-A5D2-4BA4-87E9-C15F4DCBB640}" type="datetimeFigureOut">
              <a:rPr lang="en-US" smtClean="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ED3A9D-945B-4779-9030-5F3CCDDE619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74190-A5D2-4BA4-87E9-C15F4DCBB640}" type="datetimeFigureOut">
              <a:rPr lang="en-US" smtClean="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ED3A9D-945B-4779-9030-5F3CCDDE619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E0574190-A5D2-4BA4-87E9-C15F4DCBB640}" type="datetimeFigureOut">
              <a:rPr lang="en-US" smtClean="0"/>
              <a:t>5/23/2018</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ED3A9D-945B-4779-9030-5F3CCDDE6196}"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574190-A5D2-4BA4-87E9-C15F4DCBB640}" type="datetimeFigureOut">
              <a:rPr lang="en-US" smtClean="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ED3A9D-945B-4779-9030-5F3CCDDE619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574190-A5D2-4BA4-87E9-C15F4DCBB640}" type="datetimeFigureOut">
              <a:rPr lang="en-US" smtClean="0"/>
              <a:t>5/23/2018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ED3A9D-945B-4779-9030-5F3CCDDE619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574190-A5D2-4BA4-87E9-C15F4DCBB640}" type="datetimeFigureOut">
              <a:rPr lang="en-US" smtClean="0"/>
              <a:t>5/23/2018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ED3A9D-945B-4779-9030-5F3CCDDE619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E0574190-A5D2-4BA4-87E9-C15F4DCBB640}" type="datetimeFigureOut">
              <a:rPr lang="en-US" smtClean="0"/>
              <a:t>5/23/2018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ED3A9D-945B-4779-9030-5F3CCDDE619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574190-A5D2-4BA4-87E9-C15F4DCBB640}" type="datetimeFigureOut">
              <a:rPr lang="en-US" smtClean="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ED3A9D-945B-4779-9030-5F3CCDDE6196}"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E0574190-A5D2-4BA4-87E9-C15F4DCBB640}" type="datetimeFigureOut">
              <a:rPr lang="en-US" smtClean="0"/>
              <a:t>5/23/2018</a:t>
            </a:fld>
            <a:endParaRPr lang="en-US" dirty="0"/>
          </a:p>
        </p:txBody>
      </p:sp>
      <p:sp>
        <p:nvSpPr>
          <p:cNvPr id="7" name="Slide Number Placeholder 6"/>
          <p:cNvSpPr>
            <a:spLocks noGrp="1"/>
          </p:cNvSpPr>
          <p:nvPr>
            <p:ph type="sldNum" sz="quarter" idx="12"/>
          </p:nvPr>
        </p:nvSpPr>
        <p:spPr/>
        <p:txBody>
          <a:bodyPr/>
          <a:lstStyle/>
          <a:p>
            <a:fld id="{3DED3A9D-945B-4779-9030-5F3CCDDE6196}"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0574190-A5D2-4BA4-87E9-C15F4DCBB640}" type="datetimeFigureOut">
              <a:rPr lang="en-US" smtClean="0"/>
              <a:t>5/23/2018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DED3A9D-945B-4779-9030-5F3CCDDE6196}"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1914-1965</a:t>
            </a:r>
            <a:endParaRPr lang="en-US" dirty="0"/>
          </a:p>
        </p:txBody>
      </p:sp>
      <p:sp>
        <p:nvSpPr>
          <p:cNvPr id="2" name="Title 1"/>
          <p:cNvSpPr>
            <a:spLocks noGrp="1"/>
          </p:cNvSpPr>
          <p:nvPr>
            <p:ph type="ctrTitle"/>
          </p:nvPr>
        </p:nvSpPr>
        <p:spPr/>
        <p:txBody>
          <a:bodyPr/>
          <a:lstStyle/>
          <a:p>
            <a:r>
              <a:rPr lang="en-US" dirty="0" smtClean="0"/>
              <a:t>Modernism</a:t>
            </a:r>
            <a:endParaRPr lang="en-US" dirty="0"/>
          </a:p>
        </p:txBody>
      </p:sp>
    </p:spTree>
    <p:extLst>
      <p:ext uri="{BB962C8B-B14F-4D97-AF65-F5344CB8AC3E}">
        <p14:creationId xmlns:p14="http://schemas.microsoft.com/office/powerpoint/2010/main" val="3917965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The roaring 20s</a:t>
            </a:r>
            <a:endParaRPr lang="en-US" dirty="0"/>
          </a:p>
        </p:txBody>
      </p:sp>
      <p:sp>
        <p:nvSpPr>
          <p:cNvPr id="3" name="Content Placeholder 2"/>
          <p:cNvSpPr>
            <a:spLocks noGrp="1"/>
          </p:cNvSpPr>
          <p:nvPr>
            <p:ph idx="1"/>
          </p:nvPr>
        </p:nvSpPr>
        <p:spPr/>
        <p:txBody>
          <a:bodyPr>
            <a:normAutofit/>
          </a:bodyPr>
          <a:lstStyle/>
          <a:p>
            <a:r>
              <a:rPr lang="en-US" dirty="0"/>
              <a:t>Drink to oblivion to distract yourself from </a:t>
            </a:r>
            <a:r>
              <a:rPr lang="en-US" dirty="0" smtClean="0"/>
              <a:t>the pain </a:t>
            </a:r>
            <a:r>
              <a:rPr lang="en-US" dirty="0"/>
              <a:t>of </a:t>
            </a:r>
            <a:r>
              <a:rPr lang="en-US" dirty="0" smtClean="0"/>
              <a:t>existence.</a:t>
            </a:r>
            <a:endParaRPr lang="en-US" dirty="0"/>
          </a:p>
          <a:p>
            <a:pPr marL="114300" indent="0">
              <a:buNone/>
            </a:pPr>
            <a:endParaRPr lang="en-US" dirty="0"/>
          </a:p>
          <a:p>
            <a:r>
              <a:rPr lang="en-US" dirty="0" smtClean="0"/>
              <a:t>Hedonistic behaviors prevail in a effort to enjoy the good in life and ignore the bad. </a:t>
            </a:r>
            <a:endParaRPr lang="en-US" dirty="0"/>
          </a:p>
          <a:p>
            <a:pPr marL="114300" indent="0">
              <a:buNone/>
            </a:pPr>
            <a:endParaRPr lang="en-US" dirty="0"/>
          </a:p>
          <a:p>
            <a:r>
              <a:rPr lang="en-US" dirty="0"/>
              <a:t>Try to fill spiritual void with economic </a:t>
            </a:r>
            <a:r>
              <a:rPr lang="en-US" dirty="0" smtClean="0"/>
              <a:t>success, social </a:t>
            </a:r>
            <a:r>
              <a:rPr lang="en-US" dirty="0"/>
              <a:t>status, </a:t>
            </a:r>
            <a:r>
              <a:rPr lang="en-US" dirty="0" smtClean="0"/>
              <a:t>etc. Whoever </a:t>
            </a:r>
            <a:r>
              <a:rPr lang="en-US" dirty="0"/>
              <a:t>dies with the </a:t>
            </a:r>
            <a:r>
              <a:rPr lang="en-US" dirty="0" smtClean="0"/>
              <a:t>most toys </a:t>
            </a:r>
            <a:r>
              <a:rPr lang="en-US" dirty="0"/>
              <a:t>wins.</a:t>
            </a:r>
          </a:p>
          <a:p>
            <a:pPr marL="114300" indent="0">
              <a:buNone/>
            </a:pPr>
            <a:endParaRPr lang="en-US" dirty="0"/>
          </a:p>
          <a:p>
            <a:r>
              <a:rPr lang="en-US" dirty="0" smtClean="0"/>
              <a:t>This is clearly </a:t>
            </a:r>
            <a:r>
              <a:rPr lang="en-US" dirty="0"/>
              <a:t>not an option after the Depression!</a:t>
            </a:r>
          </a:p>
        </p:txBody>
      </p:sp>
    </p:spTree>
    <p:extLst>
      <p:ext uri="{BB962C8B-B14F-4D97-AF65-F5344CB8AC3E}">
        <p14:creationId xmlns:p14="http://schemas.microsoft.com/office/powerpoint/2010/main" val="3481248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the lost generation</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Generally speaking, the Lost Generation refers to those who became reckless and meandering after experiencing the war, either first or second hand. </a:t>
            </a:r>
          </a:p>
          <a:p>
            <a:pPr marL="114300" indent="0">
              <a:buNone/>
            </a:pPr>
            <a:endParaRPr lang="en-US" dirty="0" smtClean="0"/>
          </a:p>
          <a:p>
            <a:r>
              <a:rPr lang="en-US" dirty="0" smtClean="0"/>
              <a:t>They were disillusioned and lost faith in traditional values like courage, patriotism, and masculinity. </a:t>
            </a:r>
          </a:p>
          <a:p>
            <a:endParaRPr lang="en-US" dirty="0"/>
          </a:p>
          <a:p>
            <a:r>
              <a:rPr lang="en-US" dirty="0" smtClean="0"/>
              <a:t>Writer Gertrude Stein coined the phrase and Ernest Hemingway used it famously as an epigraph to his novel </a:t>
            </a:r>
            <a:r>
              <a:rPr lang="en-US" i="1" dirty="0" smtClean="0"/>
              <a:t>The Sun Also Rises</a:t>
            </a:r>
            <a:r>
              <a:rPr lang="en-US" dirty="0" smtClean="0"/>
              <a:t>.</a:t>
            </a:r>
          </a:p>
        </p:txBody>
      </p:sp>
    </p:spTree>
    <p:extLst>
      <p:ext uri="{BB962C8B-B14F-4D97-AF65-F5344CB8AC3E}">
        <p14:creationId xmlns:p14="http://schemas.microsoft.com/office/powerpoint/2010/main" val="239532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The Lost generation</a:t>
            </a:r>
            <a:endParaRPr lang="en-US" dirty="0"/>
          </a:p>
        </p:txBody>
      </p:sp>
      <p:sp>
        <p:nvSpPr>
          <p:cNvPr id="3" name="Content Placeholder 2"/>
          <p:cNvSpPr>
            <a:spLocks noGrp="1"/>
          </p:cNvSpPr>
          <p:nvPr>
            <p:ph idx="1"/>
          </p:nvPr>
        </p:nvSpPr>
        <p:spPr/>
        <p:txBody>
          <a:bodyPr/>
          <a:lstStyle/>
          <a:p>
            <a:r>
              <a:rPr lang="en-US" dirty="0"/>
              <a:t>In literature, the Lost Generation refers to a group of writers and artists who left the United States after the war and emigrated to </a:t>
            </a:r>
            <a:r>
              <a:rPr lang="en-US" dirty="0" smtClean="0"/>
              <a:t>Europe, </a:t>
            </a:r>
            <a:r>
              <a:rPr lang="en-US" dirty="0"/>
              <a:t>where they experimented with new styles of writing that would more accurately reflect the modern world. </a:t>
            </a:r>
          </a:p>
          <a:p>
            <a:pPr marL="114300" indent="0">
              <a:buNone/>
            </a:pPr>
            <a:endParaRPr lang="en-US" dirty="0"/>
          </a:p>
          <a:p>
            <a:r>
              <a:rPr lang="en-US" dirty="0" smtClean="0"/>
              <a:t>Gertrude Stein, Ernest Hemingway, and F. Scott Fitzgerald are among the most famous members of the Lost Generation. </a:t>
            </a:r>
            <a:endParaRPr lang="en-US" dirty="0"/>
          </a:p>
          <a:p>
            <a:endParaRPr lang="en-US" dirty="0" smtClean="0"/>
          </a:p>
          <a:p>
            <a:endParaRPr lang="en-US" dirty="0"/>
          </a:p>
        </p:txBody>
      </p:sp>
    </p:spTree>
    <p:extLst>
      <p:ext uri="{BB962C8B-B14F-4D97-AF65-F5344CB8AC3E}">
        <p14:creationId xmlns:p14="http://schemas.microsoft.com/office/powerpoint/2010/main" val="334722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modern literature</a:t>
            </a:r>
            <a:endParaRPr lang="en-US" dirty="0"/>
          </a:p>
        </p:txBody>
      </p:sp>
      <p:sp>
        <p:nvSpPr>
          <p:cNvPr id="3" name="Content Placeholder 2"/>
          <p:cNvSpPr>
            <a:spLocks noGrp="1"/>
          </p:cNvSpPr>
          <p:nvPr>
            <p:ph idx="1"/>
          </p:nvPr>
        </p:nvSpPr>
        <p:spPr>
          <a:xfrm>
            <a:off x="457200" y="1752600"/>
            <a:ext cx="8229600" cy="4800600"/>
          </a:xfrm>
        </p:spPr>
        <p:txBody>
          <a:bodyPr>
            <a:noAutofit/>
          </a:bodyPr>
          <a:lstStyle/>
          <a:p>
            <a:r>
              <a:rPr lang="en-US" dirty="0" smtClean="0"/>
              <a:t>Value placed on experimentation and individualism</a:t>
            </a:r>
          </a:p>
          <a:p>
            <a:pPr marL="114300" indent="0">
              <a:buNone/>
            </a:pPr>
            <a:endParaRPr lang="en-US" dirty="0" smtClean="0"/>
          </a:p>
          <a:p>
            <a:r>
              <a:rPr lang="en-US" dirty="0" smtClean="0"/>
              <a:t>Attempt to find meaning in the wake of chaos</a:t>
            </a:r>
          </a:p>
          <a:p>
            <a:endParaRPr lang="en-US" dirty="0" smtClean="0"/>
          </a:p>
          <a:p>
            <a:r>
              <a:rPr lang="en-US" dirty="0" smtClean="0"/>
              <a:t>Look inward and attempt to record consciousness</a:t>
            </a:r>
          </a:p>
          <a:p>
            <a:pPr marL="114300" indent="0">
              <a:buNone/>
            </a:pPr>
            <a:endParaRPr lang="en-US" dirty="0" smtClean="0"/>
          </a:p>
          <a:p>
            <a:r>
              <a:rPr lang="en-US" dirty="0" smtClean="0"/>
              <a:t>Belief that nothing is knowable; truth is relative and constantly in flux</a:t>
            </a:r>
          </a:p>
          <a:p>
            <a:pPr marL="114300" indent="0">
              <a:buNone/>
            </a:pPr>
            <a:endParaRPr lang="en-US" dirty="0" smtClean="0"/>
          </a:p>
          <a:p>
            <a:r>
              <a:rPr lang="en-US" dirty="0" smtClean="0"/>
              <a:t>Modern world is viewed as impersonal, alienating, and antagonistic</a:t>
            </a:r>
            <a:endParaRPr lang="en-US" dirty="0"/>
          </a:p>
        </p:txBody>
      </p:sp>
    </p:spTree>
    <p:extLst>
      <p:ext uri="{BB962C8B-B14F-4D97-AF65-F5344CB8AC3E}">
        <p14:creationId xmlns:p14="http://schemas.microsoft.com/office/powerpoint/2010/main" val="678911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poetry</a:t>
            </a:r>
            <a:endParaRPr lang="en-US" dirty="0"/>
          </a:p>
        </p:txBody>
      </p:sp>
      <p:sp>
        <p:nvSpPr>
          <p:cNvPr id="3" name="Content Placeholder 2"/>
          <p:cNvSpPr>
            <a:spLocks noGrp="1"/>
          </p:cNvSpPr>
          <p:nvPr>
            <p:ph idx="1"/>
          </p:nvPr>
        </p:nvSpPr>
        <p:spPr/>
        <p:txBody>
          <a:bodyPr>
            <a:normAutofit lnSpcReduction="10000"/>
          </a:bodyPr>
          <a:lstStyle/>
          <a:p>
            <a:r>
              <a:rPr lang="en-US" dirty="0" smtClean="0"/>
              <a:t>Just like the writers of the Lost Generation, poets took this opportunity to experiment with form and create poetry that fit with modernity. </a:t>
            </a:r>
          </a:p>
          <a:p>
            <a:pPr marL="114300" indent="0">
              <a:buNone/>
            </a:pPr>
            <a:endParaRPr lang="en-US" dirty="0" smtClean="0"/>
          </a:p>
          <a:p>
            <a:r>
              <a:rPr lang="en-US" dirty="0" smtClean="0"/>
              <a:t>Most modern poets wrote with two guiding principles in mind:</a:t>
            </a:r>
          </a:p>
          <a:p>
            <a:pPr lvl="1"/>
            <a:r>
              <a:rPr lang="en-US" dirty="0" smtClean="0"/>
              <a:t>Make it new</a:t>
            </a:r>
          </a:p>
          <a:p>
            <a:pPr lvl="2"/>
            <a:r>
              <a:rPr lang="en-US" dirty="0" smtClean="0"/>
              <a:t>Life is different; poetry must reflect that change</a:t>
            </a:r>
          </a:p>
          <a:p>
            <a:pPr lvl="1"/>
            <a:r>
              <a:rPr lang="en-US" dirty="0" smtClean="0"/>
              <a:t>Make it difficult</a:t>
            </a:r>
          </a:p>
          <a:p>
            <a:pPr lvl="2"/>
            <a:r>
              <a:rPr lang="en-US" dirty="0" smtClean="0"/>
              <a:t>Simple poetry evades modernity</a:t>
            </a:r>
          </a:p>
          <a:p>
            <a:pPr lvl="2"/>
            <a:r>
              <a:rPr lang="en-US" dirty="0" smtClean="0"/>
              <a:t>New questions about the reality of the objective world leads to more imaginative poetry </a:t>
            </a:r>
          </a:p>
        </p:txBody>
      </p:sp>
    </p:spTree>
    <p:extLst>
      <p:ext uri="{BB962C8B-B14F-4D97-AF65-F5344CB8AC3E}">
        <p14:creationId xmlns:p14="http://schemas.microsoft.com/office/powerpoint/2010/main" val="81808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poetry </a:t>
            </a:r>
            <a:endParaRPr lang="en-US" dirty="0"/>
          </a:p>
        </p:txBody>
      </p:sp>
      <p:sp>
        <p:nvSpPr>
          <p:cNvPr id="3" name="Content Placeholder 2"/>
          <p:cNvSpPr>
            <a:spLocks noGrp="1"/>
          </p:cNvSpPr>
          <p:nvPr>
            <p:ph idx="1"/>
          </p:nvPr>
        </p:nvSpPr>
        <p:spPr/>
        <p:txBody>
          <a:bodyPr>
            <a:normAutofit/>
          </a:bodyPr>
          <a:lstStyle/>
          <a:p>
            <a:r>
              <a:rPr lang="en-US" dirty="0" smtClean="0"/>
              <a:t>The following literary terms are useful when attempting to interpret and analyze modern poetry: </a:t>
            </a:r>
          </a:p>
          <a:p>
            <a:pPr marL="411480" lvl="1" indent="0">
              <a:buNone/>
            </a:pPr>
            <a:endParaRPr lang="en-US" dirty="0"/>
          </a:p>
          <a:p>
            <a:pPr lvl="1"/>
            <a:r>
              <a:rPr lang="en-US" dirty="0" smtClean="0"/>
              <a:t>Imagery: </a:t>
            </a:r>
            <a:r>
              <a:rPr lang="en-US" dirty="0"/>
              <a:t>A concrete representation of a sense impression, a feeling, or an idea. Imagery refers to the pattern of related details in a work. In some works one image predominates either by recurring throughout the work or by appearing at a critical point in the plot. Often writers use multiple images throughout a work to suggest states of feeling and to convey implications of thought and action. Some modern poets, such as Ezra Pound and William Carlos Williams, write poems that lack discursive explanation entirely and include only images</a:t>
            </a:r>
            <a:r>
              <a:rPr lang="en-US" dirty="0" smtClean="0"/>
              <a:t>.</a:t>
            </a:r>
          </a:p>
          <a:p>
            <a:pPr marL="411480" lvl="1" indent="0">
              <a:buNone/>
            </a:pPr>
            <a:endParaRPr lang="en-US" dirty="0" smtClean="0"/>
          </a:p>
          <a:p>
            <a:pPr lvl="1"/>
            <a:endParaRPr lang="en-US" dirty="0" smtClean="0"/>
          </a:p>
          <a:p>
            <a:pPr marL="411480" lvl="1" indent="0">
              <a:buNone/>
            </a:pPr>
            <a:endParaRPr lang="en-US" dirty="0" smtClean="0"/>
          </a:p>
        </p:txBody>
      </p:sp>
    </p:spTree>
    <p:extLst>
      <p:ext uri="{BB962C8B-B14F-4D97-AF65-F5344CB8AC3E}">
        <p14:creationId xmlns:p14="http://schemas.microsoft.com/office/powerpoint/2010/main" val="3451008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poetry</a:t>
            </a:r>
            <a:endParaRPr lang="en-US" dirty="0"/>
          </a:p>
        </p:txBody>
      </p:sp>
      <p:sp>
        <p:nvSpPr>
          <p:cNvPr id="3" name="Content Placeholder 2"/>
          <p:cNvSpPr>
            <a:spLocks noGrp="1"/>
          </p:cNvSpPr>
          <p:nvPr>
            <p:ph idx="1"/>
          </p:nvPr>
        </p:nvSpPr>
        <p:spPr/>
        <p:txBody>
          <a:bodyPr/>
          <a:lstStyle/>
          <a:p>
            <a:pPr marL="114300" lvl="1" indent="0">
              <a:buClr>
                <a:schemeClr val="accent1"/>
              </a:buClr>
              <a:buNone/>
            </a:pPr>
            <a:endParaRPr lang="en-US" dirty="0" smtClean="0"/>
          </a:p>
          <a:p>
            <a:pPr marL="342900" lvl="1">
              <a:buClr>
                <a:schemeClr val="accent1"/>
              </a:buClr>
            </a:pPr>
            <a:r>
              <a:rPr lang="en-US" dirty="0" smtClean="0"/>
              <a:t>Free </a:t>
            </a:r>
            <a:r>
              <a:rPr lang="en-US" dirty="0"/>
              <a:t>Verse: Poetry without a regular pattern of meter or rhyme. The verse is "free" in not being bound by earlier poetic conventions requiring poems to adhere to an explicit and identifiable meter and rhyme scheme in a form such as the sonnet or ballad. Modern and contemporary poets of the twentieth and twenty-first centuries often employ free verse</a:t>
            </a:r>
            <a:r>
              <a:rPr lang="en-US" dirty="0" smtClean="0"/>
              <a:t>.</a:t>
            </a:r>
          </a:p>
          <a:p>
            <a:pPr marL="114300" lvl="1" indent="0">
              <a:buClr>
                <a:schemeClr val="accent1"/>
              </a:buClr>
              <a:buNone/>
            </a:pPr>
            <a:endParaRPr lang="en-US" dirty="0"/>
          </a:p>
          <a:p>
            <a:pPr marL="342900" lvl="1">
              <a:buClr>
                <a:schemeClr val="accent1"/>
              </a:buClr>
            </a:pPr>
            <a:r>
              <a:rPr lang="en-US" dirty="0"/>
              <a:t>Open Form: A type of structure or form in poetry characterized by freedom from regularity and consistency in such elements as rhyme, line length, metrical pattern, and overall poetic structure.</a:t>
            </a:r>
          </a:p>
          <a:p>
            <a:pPr marL="114300" lvl="1" indent="0">
              <a:buClr>
                <a:schemeClr val="accent1"/>
              </a:buClr>
              <a:buNone/>
            </a:pPr>
            <a:endParaRPr lang="en-US" dirty="0"/>
          </a:p>
          <a:p>
            <a:pPr marL="114300" indent="0">
              <a:buNone/>
            </a:pPr>
            <a:endParaRPr lang="en-US" dirty="0" smtClean="0"/>
          </a:p>
          <a:p>
            <a:pPr marL="114300" indent="0">
              <a:buNone/>
            </a:pPr>
            <a:endParaRPr lang="en-US" dirty="0"/>
          </a:p>
        </p:txBody>
      </p:sp>
    </p:spTree>
    <p:extLst>
      <p:ext uri="{BB962C8B-B14F-4D97-AF65-F5344CB8AC3E}">
        <p14:creationId xmlns:p14="http://schemas.microsoft.com/office/powerpoint/2010/main" val="2462077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poetry</a:t>
            </a:r>
            <a:endParaRPr lang="en-US" dirty="0"/>
          </a:p>
        </p:txBody>
      </p:sp>
      <p:sp>
        <p:nvSpPr>
          <p:cNvPr id="3" name="Content Placeholder 2"/>
          <p:cNvSpPr>
            <a:spLocks noGrp="1"/>
          </p:cNvSpPr>
          <p:nvPr>
            <p:ph idx="1"/>
          </p:nvPr>
        </p:nvSpPr>
        <p:spPr/>
        <p:txBody>
          <a:bodyPr>
            <a:normAutofit/>
          </a:bodyPr>
          <a:lstStyle/>
          <a:p>
            <a:pPr marL="411480" lvl="1" indent="0">
              <a:buNone/>
            </a:pPr>
            <a:endParaRPr lang="en-US" dirty="0" smtClean="0"/>
          </a:p>
          <a:p>
            <a:pPr lvl="1"/>
            <a:r>
              <a:rPr lang="en-US" dirty="0" smtClean="0"/>
              <a:t>Syntax: </a:t>
            </a:r>
            <a:r>
              <a:rPr lang="en-US" dirty="0"/>
              <a:t>The grammatical order of words in a sentence or line of verse or dialogue. The organization of words and phrases and clauses in sentences of prose, verse, and dialogue. In the following example, normal syntax (subject, verb, object order) is inverted</a:t>
            </a:r>
            <a:r>
              <a:rPr lang="en-US" dirty="0" smtClean="0"/>
              <a:t>: "</a:t>
            </a:r>
            <a:r>
              <a:rPr lang="en-US" dirty="0"/>
              <a:t>Whose woods these are I think I know</a:t>
            </a:r>
            <a:r>
              <a:rPr lang="en-US" dirty="0" smtClean="0"/>
              <a:t>.”</a:t>
            </a:r>
          </a:p>
          <a:p>
            <a:pPr lvl="1"/>
            <a:endParaRPr lang="en-US" dirty="0"/>
          </a:p>
          <a:p>
            <a:pPr lvl="1"/>
            <a:r>
              <a:rPr lang="en-US" dirty="0" smtClean="0"/>
              <a:t>Enjambment: </a:t>
            </a:r>
            <a:r>
              <a:rPr lang="en-US" dirty="0"/>
              <a:t>A run-on line of poetry in which logical and grammatical sense carries over from one line into the next. An enjambed line differs from an end-stopped line in which the grammatical and logical sense is completed within the line.</a:t>
            </a:r>
            <a:endParaRPr lang="en-US" dirty="0" smtClean="0"/>
          </a:p>
          <a:p>
            <a:pPr marL="411480" lvl="1" indent="0">
              <a:buNone/>
            </a:pPr>
            <a:endParaRPr lang="en-US" dirty="0"/>
          </a:p>
          <a:p>
            <a:pPr marL="411480" lvl="1" indent="0">
              <a:buNone/>
            </a:pPr>
            <a:endParaRPr lang="en-US" dirty="0"/>
          </a:p>
        </p:txBody>
      </p:sp>
    </p:spTree>
    <p:extLst>
      <p:ext uri="{BB962C8B-B14F-4D97-AF65-F5344CB8AC3E}">
        <p14:creationId xmlns:p14="http://schemas.microsoft.com/office/powerpoint/2010/main" val="3381524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carlos williams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34032290"/>
              </p:ext>
            </p:extLst>
          </p:nvPr>
        </p:nvGraphicFramePr>
        <p:xfrm>
          <a:off x="457200" y="1752600"/>
          <a:ext cx="8229600" cy="44805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dirty="0" smtClean="0"/>
                        <a:t>The Red</a:t>
                      </a:r>
                      <a:r>
                        <a:rPr lang="en-US" baseline="0" dirty="0" smtClean="0"/>
                        <a:t> Wheelbarrow</a:t>
                      </a:r>
                    </a:p>
                    <a:p>
                      <a:endParaRPr lang="en-US" baseline="0" dirty="0" smtClean="0"/>
                    </a:p>
                    <a:p>
                      <a:r>
                        <a:rPr lang="en-US" baseline="0" dirty="0" smtClean="0"/>
                        <a:t>so much depends</a:t>
                      </a:r>
                    </a:p>
                    <a:p>
                      <a:r>
                        <a:rPr lang="en-US" baseline="0" dirty="0" smtClean="0"/>
                        <a:t>upon</a:t>
                      </a:r>
                    </a:p>
                    <a:p>
                      <a:endParaRPr lang="en-US" baseline="0" dirty="0" smtClean="0"/>
                    </a:p>
                    <a:p>
                      <a:r>
                        <a:rPr lang="en-US" dirty="0" smtClean="0"/>
                        <a:t>a</a:t>
                      </a:r>
                      <a:r>
                        <a:rPr lang="en-US" baseline="0" dirty="0" smtClean="0"/>
                        <a:t> red wheel</a:t>
                      </a:r>
                    </a:p>
                    <a:p>
                      <a:r>
                        <a:rPr lang="en-US" baseline="0" dirty="0" smtClean="0"/>
                        <a:t>barrow</a:t>
                      </a:r>
                    </a:p>
                    <a:p>
                      <a:endParaRPr lang="en-US" baseline="0" dirty="0" smtClean="0"/>
                    </a:p>
                    <a:p>
                      <a:r>
                        <a:rPr lang="en-US" baseline="0" dirty="0" smtClean="0"/>
                        <a:t>glazed with rain</a:t>
                      </a:r>
                    </a:p>
                    <a:p>
                      <a:r>
                        <a:rPr lang="en-US" baseline="0" dirty="0" smtClean="0"/>
                        <a:t>water</a:t>
                      </a:r>
                    </a:p>
                    <a:p>
                      <a:endParaRPr lang="en-US" baseline="0" dirty="0" smtClean="0"/>
                    </a:p>
                    <a:p>
                      <a:r>
                        <a:rPr lang="en-US" baseline="0" dirty="0" smtClean="0"/>
                        <a:t>beside the white</a:t>
                      </a:r>
                    </a:p>
                    <a:p>
                      <a:r>
                        <a:rPr lang="en-US" baseline="0" dirty="0" smtClean="0"/>
                        <a:t>chickens.</a:t>
                      </a:r>
                    </a:p>
                  </a:txBody>
                  <a:tcPr/>
                </a:tc>
                <a:tc>
                  <a:txBody>
                    <a:bodyPr/>
                    <a:lstStyle/>
                    <a:p>
                      <a:r>
                        <a:rPr lang="en-US" dirty="0" smtClean="0"/>
                        <a:t>This is Just to Say</a:t>
                      </a:r>
                    </a:p>
                    <a:p>
                      <a:endParaRPr lang="en-US" dirty="0" smtClean="0"/>
                    </a:p>
                    <a:p>
                      <a:r>
                        <a:rPr lang="en-US" dirty="0" smtClean="0"/>
                        <a:t>I have eaten</a:t>
                      </a:r>
                      <a:r>
                        <a:rPr lang="en-US" baseline="0" dirty="0" smtClean="0"/>
                        <a:t> </a:t>
                      </a:r>
                    </a:p>
                    <a:p>
                      <a:r>
                        <a:rPr lang="en-US" baseline="0" dirty="0" smtClean="0"/>
                        <a:t>the plums</a:t>
                      </a:r>
                    </a:p>
                    <a:p>
                      <a:r>
                        <a:rPr lang="en-US" baseline="0" dirty="0" smtClean="0"/>
                        <a:t>that were in the icebox</a:t>
                      </a:r>
                    </a:p>
                    <a:p>
                      <a:endParaRPr lang="en-US" baseline="0" dirty="0" smtClean="0"/>
                    </a:p>
                    <a:p>
                      <a:r>
                        <a:rPr lang="en-US" baseline="0" dirty="0" smtClean="0"/>
                        <a:t>and which </a:t>
                      </a:r>
                    </a:p>
                    <a:p>
                      <a:r>
                        <a:rPr lang="en-US" baseline="0" dirty="0" smtClean="0"/>
                        <a:t>you were probably </a:t>
                      </a:r>
                      <a:endParaRPr lang="en-US" dirty="0" smtClean="0"/>
                    </a:p>
                    <a:p>
                      <a:r>
                        <a:rPr lang="en-US" dirty="0" smtClean="0"/>
                        <a:t>saving </a:t>
                      </a:r>
                    </a:p>
                    <a:p>
                      <a:r>
                        <a:rPr lang="en-US" dirty="0" smtClean="0"/>
                        <a:t>for breakfast</a:t>
                      </a:r>
                    </a:p>
                    <a:p>
                      <a:endParaRPr lang="en-US" dirty="0" smtClean="0"/>
                    </a:p>
                    <a:p>
                      <a:r>
                        <a:rPr lang="en-US" dirty="0" smtClean="0"/>
                        <a:t>Forgive</a:t>
                      </a:r>
                      <a:r>
                        <a:rPr lang="en-US" baseline="0" dirty="0" smtClean="0"/>
                        <a:t> me</a:t>
                      </a:r>
                    </a:p>
                    <a:p>
                      <a:r>
                        <a:rPr lang="en-US" baseline="0" dirty="0" smtClean="0"/>
                        <a:t>they were delicious</a:t>
                      </a:r>
                    </a:p>
                    <a:p>
                      <a:r>
                        <a:rPr lang="en-US" baseline="0" dirty="0" smtClean="0"/>
                        <a:t>so sweet</a:t>
                      </a:r>
                    </a:p>
                    <a:p>
                      <a:r>
                        <a:rPr lang="en-US" baseline="0" dirty="0" smtClean="0"/>
                        <a:t>and so cold </a:t>
                      </a:r>
                      <a:endParaRPr lang="en-US" dirty="0" smtClean="0"/>
                    </a:p>
                    <a:p>
                      <a:endParaRPr lang="en-US" dirty="0" smtClean="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341929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 cummings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08760466"/>
              </p:ext>
            </p:extLst>
          </p:nvPr>
        </p:nvGraphicFramePr>
        <p:xfrm>
          <a:off x="457200" y="1676400"/>
          <a:ext cx="8229600" cy="50292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dirty="0" smtClean="0"/>
                        <a:t>pity</a:t>
                      </a:r>
                      <a:r>
                        <a:rPr lang="en-US" baseline="0" dirty="0" smtClean="0"/>
                        <a:t> this busy monster, manukind</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pity</a:t>
                      </a:r>
                      <a:r>
                        <a:rPr lang="en-US" baseline="0" dirty="0" smtClean="0"/>
                        <a:t> this busy monster, manukind,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not. Progress is a comfortable disease: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your victim (death and life safely beyond)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plays with the bigness of his littleness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-electrons deify one razorblade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into a mountainrange; lenses extend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unwish through curving wherewhen till unwish</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returns on its unself.</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 world of made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is not a world of born-pity poor flesh</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trees, poor stars and stones, but never this fine specimen of hypermagical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ultraomnipotence.  We doctors know</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 hopeless case if—listen: there’s a hell of a good universe next door; let’s go</a:t>
                      </a:r>
                    </a:p>
                    <a:p>
                      <a:endParaRPr lang="en-US"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701045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American dream</a:t>
            </a:r>
            <a:endParaRPr lang="en-US" dirty="0"/>
          </a:p>
        </p:txBody>
      </p:sp>
      <p:sp>
        <p:nvSpPr>
          <p:cNvPr id="3" name="Content Placeholder 2"/>
          <p:cNvSpPr>
            <a:spLocks noGrp="1"/>
          </p:cNvSpPr>
          <p:nvPr>
            <p:ph idx="1"/>
          </p:nvPr>
        </p:nvSpPr>
        <p:spPr/>
        <p:txBody>
          <a:bodyPr>
            <a:normAutofit fontScale="85000" lnSpcReduction="10000"/>
          </a:bodyPr>
          <a:lstStyle/>
          <a:p>
            <a:r>
              <a:rPr lang="en-US" sz="2800" b="1" dirty="0" smtClean="0"/>
              <a:t>America is seen as a “promise land” or “New Eden”</a:t>
            </a:r>
          </a:p>
          <a:p>
            <a:pPr lvl="1"/>
            <a:r>
              <a:rPr lang="en-US" sz="2800" dirty="0" smtClean="0"/>
              <a:t>Beautiful, bountiful, land of limitless possibilities</a:t>
            </a:r>
          </a:p>
          <a:p>
            <a:pPr marL="411480" lvl="1" indent="0">
              <a:buNone/>
            </a:pPr>
            <a:endParaRPr lang="en-US" sz="2800" dirty="0" smtClean="0"/>
          </a:p>
          <a:p>
            <a:r>
              <a:rPr lang="en-US" sz="2800" b="1" dirty="0" smtClean="0"/>
              <a:t>Optimistic views on progress prevail </a:t>
            </a:r>
          </a:p>
          <a:p>
            <a:pPr lvl="1">
              <a:buClr>
                <a:srgbClr val="CF543F"/>
              </a:buClr>
            </a:pPr>
            <a:r>
              <a:rPr lang="en-US" sz="2800" dirty="0">
                <a:solidFill>
                  <a:srgbClr val="564B3C"/>
                </a:solidFill>
              </a:rPr>
              <a:t>Life is continually improving; opportunities are continually </a:t>
            </a:r>
            <a:r>
              <a:rPr lang="en-US" sz="2800" dirty="0" smtClean="0">
                <a:solidFill>
                  <a:srgbClr val="564B3C"/>
                </a:solidFill>
              </a:rPr>
              <a:t>advancing</a:t>
            </a:r>
          </a:p>
          <a:p>
            <a:pPr marL="411480" lvl="1" indent="0">
              <a:buClr>
                <a:srgbClr val="CF543F"/>
              </a:buClr>
              <a:buNone/>
            </a:pPr>
            <a:endParaRPr lang="en-US" sz="2800" dirty="0" smtClean="0"/>
          </a:p>
          <a:p>
            <a:r>
              <a:rPr lang="en-US" sz="2800" b="1" dirty="0" smtClean="0"/>
              <a:t>Faith </a:t>
            </a:r>
            <a:r>
              <a:rPr lang="en-US" sz="2800" b="1" dirty="0"/>
              <a:t>in the </a:t>
            </a:r>
            <a:r>
              <a:rPr lang="en-US" sz="2800" b="1" dirty="0" smtClean="0"/>
              <a:t>individual</a:t>
            </a:r>
          </a:p>
          <a:p>
            <a:pPr lvl="1"/>
            <a:r>
              <a:rPr lang="en-US" sz="2800" dirty="0" smtClean="0"/>
              <a:t>Anyone can triumph and succeed in this land with a bit of effort, perseverance, and common sense. </a:t>
            </a:r>
            <a:endParaRPr lang="en-US" sz="2800" dirty="0"/>
          </a:p>
          <a:p>
            <a:pPr marL="114300" indent="0">
              <a:buNone/>
            </a:pPr>
            <a:endParaRPr lang="en-US" dirty="0" smtClean="0"/>
          </a:p>
          <a:p>
            <a:pPr marL="411480" lvl="1" indent="0">
              <a:buNone/>
            </a:pPr>
            <a:endParaRPr lang="en-US" dirty="0"/>
          </a:p>
        </p:txBody>
      </p:sp>
    </p:spTree>
    <p:extLst>
      <p:ext uri="{BB962C8B-B14F-4D97-AF65-F5344CB8AC3E}">
        <p14:creationId xmlns:p14="http://schemas.microsoft.com/office/powerpoint/2010/main" val="891009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of the American dream</a:t>
            </a:r>
            <a:endParaRPr lang="en-US" dirty="0"/>
          </a:p>
        </p:txBody>
      </p:sp>
      <p:sp>
        <p:nvSpPr>
          <p:cNvPr id="3" name="Content Placeholder 2"/>
          <p:cNvSpPr>
            <a:spLocks noGrp="1"/>
          </p:cNvSpPr>
          <p:nvPr>
            <p:ph idx="1"/>
          </p:nvPr>
        </p:nvSpPr>
        <p:spPr/>
        <p:txBody>
          <a:bodyPr>
            <a:noAutofit/>
          </a:bodyPr>
          <a:lstStyle/>
          <a:p>
            <a:r>
              <a:rPr lang="en-US" altLang="en-US" sz="2600" b="1" dirty="0" smtClean="0"/>
              <a:t>Industrialism &amp; Technology</a:t>
            </a:r>
          </a:p>
          <a:p>
            <a:pPr lvl="1"/>
            <a:r>
              <a:rPr lang="en-US" altLang="en-US" sz="2600" dirty="0" smtClean="0"/>
              <a:t>Rapid transformation of everyday life in early 1900s</a:t>
            </a:r>
          </a:p>
          <a:p>
            <a:pPr lvl="1"/>
            <a:r>
              <a:rPr lang="en-US" altLang="en-US" sz="2600" dirty="0" smtClean="0"/>
              <a:t>Spread of electricity, proliferation of cinema and radio, expansion of cities</a:t>
            </a:r>
          </a:p>
          <a:p>
            <a:pPr lvl="1"/>
            <a:r>
              <a:rPr lang="en-US" altLang="en-US" sz="2600" dirty="0" smtClean="0"/>
              <a:t>Airplanes, wireless communication, mass-produced automobiles</a:t>
            </a:r>
            <a:endParaRPr lang="en-US" altLang="en-US" sz="2600" dirty="0"/>
          </a:p>
          <a:p>
            <a:endParaRPr lang="en-US" altLang="en-US" dirty="0" smtClean="0"/>
          </a:p>
          <a:p>
            <a:endParaRPr lang="en-US" altLang="en-US" dirty="0" smtClean="0"/>
          </a:p>
          <a:p>
            <a:pPr>
              <a:buNone/>
            </a:pPr>
            <a:endParaRPr lang="en-US" altLang="en-US" sz="1600" dirty="0" smtClean="0"/>
          </a:p>
          <a:p>
            <a:endParaRPr lang="en-US" sz="1600" dirty="0"/>
          </a:p>
        </p:txBody>
      </p:sp>
    </p:spTree>
    <p:extLst>
      <p:ext uri="{BB962C8B-B14F-4D97-AF65-F5344CB8AC3E}">
        <p14:creationId xmlns:p14="http://schemas.microsoft.com/office/powerpoint/2010/main" val="3980245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of the American dream</a:t>
            </a:r>
            <a:endParaRPr lang="en-US" dirty="0"/>
          </a:p>
        </p:txBody>
      </p:sp>
      <p:sp>
        <p:nvSpPr>
          <p:cNvPr id="3" name="Content Placeholder 2"/>
          <p:cNvSpPr>
            <a:spLocks noGrp="1"/>
          </p:cNvSpPr>
          <p:nvPr>
            <p:ph idx="1"/>
          </p:nvPr>
        </p:nvSpPr>
        <p:spPr/>
        <p:txBody>
          <a:bodyPr>
            <a:normAutofit fontScale="92500" lnSpcReduction="10000"/>
          </a:bodyPr>
          <a:lstStyle/>
          <a:p>
            <a:r>
              <a:rPr lang="en-US" altLang="en-US" b="1" dirty="0" smtClean="0"/>
              <a:t>World War I</a:t>
            </a:r>
          </a:p>
          <a:p>
            <a:pPr lvl="1"/>
            <a:r>
              <a:rPr lang="en-US" altLang="en-US" sz="2400" dirty="0" smtClean="0"/>
              <a:t>Unprecedented destruction</a:t>
            </a:r>
          </a:p>
          <a:p>
            <a:pPr lvl="2"/>
            <a:r>
              <a:rPr lang="en-US" altLang="en-US" sz="2400" dirty="0"/>
              <a:t>7</a:t>
            </a:r>
            <a:r>
              <a:rPr lang="en-US" altLang="en-US" sz="2400" dirty="0" smtClean="0"/>
              <a:t> million civilians die (massacres &amp; military battles; starvation &amp; exposure; influenza)</a:t>
            </a:r>
          </a:p>
          <a:p>
            <a:pPr lvl="2"/>
            <a:r>
              <a:rPr lang="en-US" altLang="en-US" sz="2400" dirty="0" smtClean="0"/>
              <a:t>11 million soldiers lose their life</a:t>
            </a:r>
          </a:p>
          <a:p>
            <a:pPr marL="685800" lvl="2" indent="0">
              <a:buNone/>
            </a:pPr>
            <a:endParaRPr lang="en-US" altLang="en-US" sz="2400" dirty="0" smtClean="0"/>
          </a:p>
          <a:p>
            <a:r>
              <a:rPr lang="en-US" altLang="en-US" b="1" dirty="0"/>
              <a:t>Dominance of Science</a:t>
            </a:r>
          </a:p>
          <a:p>
            <a:pPr lvl="1"/>
            <a:r>
              <a:rPr lang="en-US" altLang="en-US" sz="2400" dirty="0"/>
              <a:t>Planck’s quantum theory &amp; Einstein’s theory of relativity</a:t>
            </a:r>
          </a:p>
          <a:p>
            <a:pPr lvl="1"/>
            <a:r>
              <a:rPr lang="en-US" altLang="en-US" sz="2400" dirty="0"/>
              <a:t>“empirical explanations can be found for everything”</a:t>
            </a:r>
          </a:p>
          <a:p>
            <a:pPr lvl="2"/>
            <a:r>
              <a:rPr lang="en-US" altLang="en-US" sz="2400" dirty="0"/>
              <a:t>This notion weakens the influence of organized religion</a:t>
            </a:r>
          </a:p>
          <a:p>
            <a:endParaRPr lang="en-US" dirty="0"/>
          </a:p>
        </p:txBody>
      </p:sp>
    </p:spTree>
    <p:extLst>
      <p:ext uri="{BB962C8B-B14F-4D97-AF65-F5344CB8AC3E}">
        <p14:creationId xmlns:p14="http://schemas.microsoft.com/office/powerpoint/2010/main" val="2170927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results</a:t>
            </a:r>
            <a:endParaRPr lang="en-US" dirty="0"/>
          </a:p>
        </p:txBody>
      </p:sp>
      <p:sp>
        <p:nvSpPr>
          <p:cNvPr id="3" name="Content Placeholder 2"/>
          <p:cNvSpPr>
            <a:spLocks noGrp="1"/>
          </p:cNvSpPr>
          <p:nvPr>
            <p:ph idx="1"/>
          </p:nvPr>
        </p:nvSpPr>
        <p:spPr/>
        <p:txBody>
          <a:bodyPr>
            <a:normAutofit fontScale="92500"/>
          </a:bodyPr>
          <a:lstStyle/>
          <a:p>
            <a:r>
              <a:rPr lang="en-US" altLang="en-US" sz="2600" dirty="0"/>
              <a:t>All </a:t>
            </a:r>
            <a:r>
              <a:rPr lang="en-US" altLang="en-US" sz="2600" dirty="0" smtClean="0"/>
              <a:t>elements of modernity combine </a:t>
            </a:r>
            <a:r>
              <a:rPr lang="en-US" altLang="en-US" sz="2600" dirty="0"/>
              <a:t>to undermine traditional values and </a:t>
            </a:r>
            <a:r>
              <a:rPr lang="en-US" altLang="en-US" sz="2600" dirty="0" smtClean="0"/>
              <a:t>ideas.</a:t>
            </a:r>
          </a:p>
          <a:p>
            <a:pPr marL="114300" indent="0">
              <a:buNone/>
            </a:pPr>
            <a:endParaRPr lang="en-US" altLang="en-US" sz="2600" dirty="0"/>
          </a:p>
          <a:p>
            <a:r>
              <a:rPr lang="en-US" altLang="en-US" sz="2600" dirty="0" smtClean="0"/>
              <a:t>Skepticism, cynicism, and pessimism </a:t>
            </a:r>
            <a:r>
              <a:rPr lang="en-US" altLang="en-US" sz="2600" dirty="0"/>
              <a:t>about </a:t>
            </a:r>
            <a:r>
              <a:rPr lang="en-US" altLang="en-US" sz="2600" dirty="0" smtClean="0"/>
              <a:t>life and nature prevail.</a:t>
            </a:r>
          </a:p>
          <a:p>
            <a:pPr marL="114300" indent="0">
              <a:buNone/>
            </a:pPr>
            <a:endParaRPr lang="en-US" altLang="en-US" sz="2600" dirty="0"/>
          </a:p>
          <a:p>
            <a:r>
              <a:rPr lang="en-US" altLang="en-US" sz="2600" dirty="0"/>
              <a:t>Disillusionment with morals, religion, country, progress, technology, </a:t>
            </a:r>
            <a:r>
              <a:rPr lang="en-US" altLang="en-US" sz="2600" dirty="0" smtClean="0"/>
              <a:t>etc.</a:t>
            </a:r>
          </a:p>
          <a:p>
            <a:pPr marL="114300" indent="0">
              <a:buNone/>
            </a:pPr>
            <a:endParaRPr lang="en-US" altLang="en-US" sz="2600" dirty="0"/>
          </a:p>
          <a:p>
            <a:r>
              <a:rPr lang="en-US" altLang="en-US" sz="2600" dirty="0" smtClean="0"/>
              <a:t>Fragmentation</a:t>
            </a:r>
            <a:r>
              <a:rPr lang="en-US" altLang="en-US" sz="2600" dirty="0"/>
              <a:t>:  coherent worldviews blown </a:t>
            </a:r>
            <a:r>
              <a:rPr lang="en-US" altLang="en-US" sz="2600" dirty="0" smtClean="0"/>
              <a:t>apart.</a:t>
            </a:r>
            <a:endParaRPr lang="en-US" altLang="en-US" sz="2600" dirty="0"/>
          </a:p>
          <a:p>
            <a:endParaRPr lang="en-US" altLang="en-US" sz="2800" dirty="0"/>
          </a:p>
          <a:p>
            <a:endParaRPr lang="en-US" dirty="0"/>
          </a:p>
        </p:txBody>
      </p:sp>
    </p:spTree>
    <p:extLst>
      <p:ext uri="{BB962C8B-B14F-4D97-AF65-F5344CB8AC3E}">
        <p14:creationId xmlns:p14="http://schemas.microsoft.com/office/powerpoint/2010/main" val="1965987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results</a:t>
            </a:r>
            <a:endParaRPr lang="en-US" dirty="0"/>
          </a:p>
        </p:txBody>
      </p:sp>
      <p:sp>
        <p:nvSpPr>
          <p:cNvPr id="3" name="Content Placeholder 2"/>
          <p:cNvSpPr>
            <a:spLocks noGrp="1"/>
          </p:cNvSpPr>
          <p:nvPr>
            <p:ph idx="1"/>
          </p:nvPr>
        </p:nvSpPr>
        <p:spPr/>
        <p:txBody>
          <a:bodyPr>
            <a:normAutofit/>
          </a:bodyPr>
          <a:lstStyle/>
          <a:p>
            <a:endParaRPr lang="en-US" altLang="en-US" sz="2800" dirty="0" smtClean="0"/>
          </a:p>
          <a:p>
            <a:r>
              <a:rPr lang="en-US" altLang="en-US" dirty="0" smtClean="0"/>
              <a:t>Spiritual </a:t>
            </a:r>
            <a:r>
              <a:rPr lang="en-US" altLang="en-US" dirty="0"/>
              <a:t>Bankruptcy:  atheism and loss of faith in any traditional moral </a:t>
            </a:r>
            <a:r>
              <a:rPr lang="en-US" altLang="en-US" dirty="0" smtClean="0"/>
              <a:t>order</a:t>
            </a:r>
          </a:p>
          <a:p>
            <a:pPr marL="114300" indent="0">
              <a:buNone/>
            </a:pPr>
            <a:endParaRPr lang="en-US" altLang="en-US" dirty="0"/>
          </a:p>
          <a:p>
            <a:r>
              <a:rPr lang="en-US" altLang="en-US" dirty="0"/>
              <a:t>Alienation:  a feeling of the loss of all things that give life meaning and </a:t>
            </a:r>
            <a:r>
              <a:rPr lang="en-US" altLang="en-US" dirty="0" smtClean="0"/>
              <a:t>order</a:t>
            </a:r>
          </a:p>
          <a:p>
            <a:pPr marL="114300" indent="0">
              <a:buNone/>
            </a:pPr>
            <a:endParaRPr lang="en-US" altLang="en-US" dirty="0" smtClean="0"/>
          </a:p>
          <a:p>
            <a:r>
              <a:rPr lang="en-US" altLang="en-US" dirty="0" smtClean="0"/>
              <a:t>Modernity represents relentless change, loss, and destabilization.</a:t>
            </a:r>
          </a:p>
          <a:p>
            <a:endParaRPr lang="en-US" altLang="en-US" sz="2800" dirty="0"/>
          </a:p>
          <a:p>
            <a:pPr marL="114300" indent="0">
              <a:buNone/>
            </a:pPr>
            <a:endParaRPr lang="en-US" altLang="en-US" sz="3600" dirty="0" smtClean="0"/>
          </a:p>
          <a:p>
            <a:endParaRPr lang="en-US" altLang="en-US" sz="3600" dirty="0"/>
          </a:p>
          <a:p>
            <a:endParaRPr lang="en-US" dirty="0"/>
          </a:p>
        </p:txBody>
      </p:sp>
    </p:spTree>
    <p:extLst>
      <p:ext uri="{BB962C8B-B14F-4D97-AF65-F5344CB8AC3E}">
        <p14:creationId xmlns:p14="http://schemas.microsoft.com/office/powerpoint/2010/main" val="606212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results</a:t>
            </a:r>
            <a:endParaRPr lang="en-US" dirty="0"/>
          </a:p>
        </p:txBody>
      </p:sp>
      <p:sp>
        <p:nvSpPr>
          <p:cNvPr id="3" name="Content Placeholder 2"/>
          <p:cNvSpPr>
            <a:spLocks noGrp="1"/>
          </p:cNvSpPr>
          <p:nvPr>
            <p:ph idx="1"/>
          </p:nvPr>
        </p:nvSpPr>
        <p:spPr/>
        <p:txBody>
          <a:bodyPr/>
          <a:lstStyle/>
          <a:p>
            <a:endParaRPr lang="en-US" dirty="0" smtClean="0"/>
          </a:p>
          <a:p>
            <a:r>
              <a:rPr lang="en-US" dirty="0" smtClean="0"/>
              <a:t>“Because of the rapid pace of social and technological change, because of the mass dislocation of populations by war, empire, and economic migration, because of the urban juxtaposition of vast cultural differences, modernity disrupts the old order, up-ends ethical and social codes, casts into doubt previously stable assumptions about self, community, the world, and the divine”</a:t>
            </a:r>
            <a:endParaRPr lang="en-US" dirty="0"/>
          </a:p>
        </p:txBody>
      </p:sp>
    </p:spTree>
    <p:extLst>
      <p:ext uri="{BB962C8B-B14F-4D97-AF65-F5344CB8AC3E}">
        <p14:creationId xmlns:p14="http://schemas.microsoft.com/office/powerpoint/2010/main" val="2479516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bright side</a:t>
            </a:r>
            <a:endParaRPr lang="en-US" dirty="0"/>
          </a:p>
        </p:txBody>
      </p:sp>
      <p:sp>
        <p:nvSpPr>
          <p:cNvPr id="3" name="Content Placeholder 2"/>
          <p:cNvSpPr>
            <a:spLocks noGrp="1"/>
          </p:cNvSpPr>
          <p:nvPr>
            <p:ph idx="1"/>
          </p:nvPr>
        </p:nvSpPr>
        <p:spPr/>
        <p:txBody>
          <a:bodyPr>
            <a:normAutofit fontScale="85000" lnSpcReduction="10000"/>
          </a:bodyPr>
          <a:lstStyle/>
          <a:p>
            <a:pPr marL="114300" indent="0">
              <a:lnSpc>
                <a:spcPct val="80000"/>
              </a:lnSpc>
              <a:buNone/>
            </a:pPr>
            <a:endParaRPr lang="en-US" altLang="en-US" dirty="0" smtClean="0"/>
          </a:p>
          <a:p>
            <a:pPr marL="114300" indent="0">
              <a:lnSpc>
                <a:spcPct val="80000"/>
              </a:lnSpc>
              <a:buNone/>
            </a:pPr>
            <a:r>
              <a:rPr lang="en-US" altLang="en-US" sz="2800" dirty="0" smtClean="0"/>
              <a:t>Because </a:t>
            </a:r>
            <a:r>
              <a:rPr lang="en-US" altLang="en-US" sz="2800" dirty="0"/>
              <a:t>all bets are </a:t>
            </a:r>
            <a:r>
              <a:rPr lang="en-US" altLang="en-US" sz="2800" dirty="0" smtClean="0"/>
              <a:t>off and nothing </a:t>
            </a:r>
            <a:r>
              <a:rPr lang="en-US" altLang="en-US" sz="2800" dirty="0"/>
              <a:t>traditional </a:t>
            </a:r>
            <a:endParaRPr lang="en-US" altLang="en-US" sz="2800" dirty="0" smtClean="0"/>
          </a:p>
          <a:p>
            <a:pPr marL="114300" indent="0">
              <a:lnSpc>
                <a:spcPct val="80000"/>
              </a:lnSpc>
              <a:buNone/>
            </a:pPr>
            <a:r>
              <a:rPr lang="en-US" altLang="en-US" sz="2800" dirty="0" smtClean="0"/>
              <a:t>holds </a:t>
            </a:r>
            <a:r>
              <a:rPr lang="en-US" altLang="en-US" sz="2800" dirty="0"/>
              <a:t>water anymore, the </a:t>
            </a:r>
            <a:r>
              <a:rPr lang="en-US" altLang="en-US" sz="2800" dirty="0" smtClean="0"/>
              <a:t>following </a:t>
            </a:r>
            <a:r>
              <a:rPr lang="en-US" altLang="en-US" sz="2800" dirty="0"/>
              <a:t>potentially </a:t>
            </a:r>
            <a:endParaRPr lang="en-US" altLang="en-US" sz="2800" dirty="0" smtClean="0"/>
          </a:p>
          <a:p>
            <a:pPr marL="114300" indent="0">
              <a:lnSpc>
                <a:spcPct val="80000"/>
              </a:lnSpc>
              <a:buNone/>
            </a:pPr>
            <a:r>
              <a:rPr lang="en-US" altLang="en-US" sz="2800" dirty="0" smtClean="0"/>
              <a:t>positive </a:t>
            </a:r>
            <a:r>
              <a:rPr lang="en-US" altLang="en-US" sz="2800" dirty="0"/>
              <a:t>things results:</a:t>
            </a:r>
          </a:p>
          <a:p>
            <a:pPr>
              <a:lnSpc>
                <a:spcPct val="80000"/>
              </a:lnSpc>
              <a:buNone/>
            </a:pPr>
            <a:endParaRPr lang="en-US" altLang="en-US" sz="2800" dirty="0"/>
          </a:p>
          <a:p>
            <a:pPr>
              <a:lnSpc>
                <a:spcPct val="80000"/>
              </a:lnSpc>
            </a:pPr>
            <a:r>
              <a:rPr lang="en-US" altLang="en-US" sz="2800" dirty="0"/>
              <a:t>Freedom from old </a:t>
            </a:r>
            <a:r>
              <a:rPr lang="en-US" altLang="en-US" sz="2800" dirty="0" smtClean="0"/>
              <a:t>forms: morally, </a:t>
            </a:r>
            <a:r>
              <a:rPr lang="en-US" altLang="en-US" sz="2800" dirty="0"/>
              <a:t>artistically, and socially</a:t>
            </a:r>
          </a:p>
          <a:p>
            <a:pPr>
              <a:lnSpc>
                <a:spcPct val="80000"/>
              </a:lnSpc>
              <a:buNone/>
            </a:pPr>
            <a:endParaRPr lang="en-US" altLang="en-US" sz="2800" dirty="0"/>
          </a:p>
          <a:p>
            <a:pPr>
              <a:lnSpc>
                <a:spcPct val="80000"/>
              </a:lnSpc>
            </a:pPr>
            <a:r>
              <a:rPr lang="en-US" altLang="en-US" sz="2800" dirty="0" smtClean="0"/>
              <a:t>Experimentation becomes </a:t>
            </a:r>
            <a:r>
              <a:rPr lang="en-US" altLang="en-US" sz="2800" dirty="0"/>
              <a:t>a hallmark of </a:t>
            </a:r>
            <a:r>
              <a:rPr lang="en-US" altLang="en-US" sz="2800" dirty="0" smtClean="0"/>
              <a:t>Modern </a:t>
            </a:r>
          </a:p>
          <a:p>
            <a:pPr marL="114300" indent="0">
              <a:lnSpc>
                <a:spcPct val="80000"/>
              </a:lnSpc>
              <a:buNone/>
            </a:pPr>
            <a:r>
              <a:rPr lang="en-US" altLang="en-US" sz="2800" dirty="0"/>
              <a:t> </a:t>
            </a:r>
            <a:r>
              <a:rPr lang="en-US" altLang="en-US" sz="2800" dirty="0" smtClean="0"/>
              <a:t>  art </a:t>
            </a:r>
            <a:r>
              <a:rPr lang="en-US" altLang="en-US" sz="2800" dirty="0"/>
              <a:t>and literature:  you </a:t>
            </a:r>
            <a:r>
              <a:rPr lang="en-US" altLang="en-US" sz="2800" dirty="0" smtClean="0"/>
              <a:t>can </a:t>
            </a:r>
            <a:r>
              <a:rPr lang="en-US" altLang="en-US" sz="2800" dirty="0"/>
              <a:t>do WHATEVER YOU </a:t>
            </a:r>
            <a:r>
              <a:rPr lang="en-US" altLang="en-US" sz="2800" dirty="0" smtClean="0"/>
              <a:t>          </a:t>
            </a:r>
          </a:p>
          <a:p>
            <a:pPr marL="114300" indent="0">
              <a:lnSpc>
                <a:spcPct val="80000"/>
              </a:lnSpc>
              <a:buNone/>
            </a:pPr>
            <a:r>
              <a:rPr lang="en-US" altLang="en-US" sz="2800" dirty="0"/>
              <a:t> </a:t>
            </a:r>
            <a:r>
              <a:rPr lang="en-US" altLang="en-US" sz="2800" dirty="0" smtClean="0"/>
              <a:t>  WANT!</a:t>
            </a:r>
          </a:p>
          <a:p>
            <a:pPr>
              <a:lnSpc>
                <a:spcPct val="80000"/>
              </a:lnSpc>
            </a:pPr>
            <a:endParaRPr lang="en-US" altLang="en-US" sz="2800" dirty="0"/>
          </a:p>
          <a:p>
            <a:pPr>
              <a:lnSpc>
                <a:spcPct val="80000"/>
              </a:lnSpc>
            </a:pPr>
            <a:r>
              <a:rPr lang="en-US" altLang="en-US" sz="2800" dirty="0" smtClean="0"/>
              <a:t>Fewer </a:t>
            </a:r>
            <a:r>
              <a:rPr lang="en-US" altLang="en-US" sz="2800" dirty="0"/>
              <a:t>restriction on human thought and </a:t>
            </a:r>
            <a:r>
              <a:rPr lang="en-US" altLang="en-US" sz="2800" dirty="0" smtClean="0"/>
              <a:t>behavior</a:t>
            </a:r>
          </a:p>
          <a:p>
            <a:pPr marL="114300" indent="0">
              <a:lnSpc>
                <a:spcPct val="80000"/>
              </a:lnSpc>
              <a:buNone/>
            </a:pPr>
            <a:endParaRPr lang="en-US" altLang="en-US" sz="2900" dirty="0"/>
          </a:p>
          <a:p>
            <a:pPr>
              <a:lnSpc>
                <a:spcPct val="80000"/>
              </a:lnSpc>
            </a:pPr>
            <a:endParaRPr lang="en-US" altLang="en-US" sz="2900" dirty="0"/>
          </a:p>
          <a:p>
            <a:endParaRPr lang="en-US" sz="2900" dirty="0"/>
          </a:p>
        </p:txBody>
      </p:sp>
    </p:spTree>
    <p:extLst>
      <p:ext uri="{BB962C8B-B14F-4D97-AF65-F5344CB8AC3E}">
        <p14:creationId xmlns:p14="http://schemas.microsoft.com/office/powerpoint/2010/main" val="862125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bright side</a:t>
            </a:r>
            <a:endParaRPr lang="en-US" dirty="0"/>
          </a:p>
        </p:txBody>
      </p:sp>
      <p:sp>
        <p:nvSpPr>
          <p:cNvPr id="3" name="Content Placeholder 2"/>
          <p:cNvSpPr>
            <a:spLocks noGrp="1"/>
          </p:cNvSpPr>
          <p:nvPr>
            <p:ph idx="1"/>
          </p:nvPr>
        </p:nvSpPr>
        <p:spPr/>
        <p:txBody>
          <a:bodyPr/>
          <a:lstStyle/>
          <a:p>
            <a:pPr>
              <a:lnSpc>
                <a:spcPct val="80000"/>
              </a:lnSpc>
            </a:pPr>
            <a:endParaRPr lang="en-US" altLang="en-US" dirty="0" smtClean="0"/>
          </a:p>
          <a:p>
            <a:pPr>
              <a:lnSpc>
                <a:spcPct val="80000"/>
              </a:lnSpc>
            </a:pPr>
            <a:r>
              <a:rPr lang="en-US" altLang="en-US" sz="2600" dirty="0" smtClean="0"/>
              <a:t>Wider </a:t>
            </a:r>
            <a:r>
              <a:rPr lang="en-US" altLang="en-US" sz="2600" dirty="0"/>
              <a:t>acceptance of the non-traditional, such as the role of women </a:t>
            </a:r>
            <a:r>
              <a:rPr lang="en-US" altLang="en-US" sz="2600" dirty="0" smtClean="0"/>
              <a:t>and minorities</a:t>
            </a:r>
            <a:endParaRPr lang="en-US" altLang="en-US" sz="2600" dirty="0"/>
          </a:p>
          <a:p>
            <a:pPr marL="114300" indent="0">
              <a:lnSpc>
                <a:spcPct val="80000"/>
              </a:lnSpc>
              <a:buNone/>
            </a:pPr>
            <a:r>
              <a:rPr lang="en-US" altLang="en-US" sz="2600" dirty="0"/>
              <a:t> </a:t>
            </a:r>
          </a:p>
          <a:p>
            <a:pPr>
              <a:lnSpc>
                <a:spcPct val="80000"/>
              </a:lnSpc>
            </a:pPr>
            <a:r>
              <a:rPr lang="en-US" altLang="en-US" sz="2600" dirty="0"/>
              <a:t>Artists are truly free: Stream of consciousness, stories with no plot, free </a:t>
            </a:r>
            <a:r>
              <a:rPr lang="en-US" altLang="en-US" sz="2600" dirty="0" smtClean="0"/>
              <a:t>verse </a:t>
            </a:r>
            <a:r>
              <a:rPr lang="en-US" altLang="en-US" sz="2600" dirty="0"/>
              <a:t>poetry</a:t>
            </a:r>
          </a:p>
          <a:p>
            <a:pPr>
              <a:lnSpc>
                <a:spcPct val="80000"/>
              </a:lnSpc>
              <a:buNone/>
            </a:pPr>
            <a:endParaRPr lang="en-US" altLang="en-US" sz="2600" dirty="0"/>
          </a:p>
          <a:p>
            <a:pPr>
              <a:lnSpc>
                <a:spcPct val="80000"/>
              </a:lnSpc>
            </a:pPr>
            <a:r>
              <a:rPr lang="en-US" altLang="en-US" sz="2600" dirty="0"/>
              <a:t>Freedom like this can be either terrifying or incredibly liberating </a:t>
            </a:r>
            <a:r>
              <a:rPr lang="en-US" altLang="en-US" sz="2600" dirty="0" smtClean="0"/>
              <a:t>and inspiring</a:t>
            </a:r>
            <a:endParaRPr lang="en-US" altLang="en-US" sz="2600" dirty="0"/>
          </a:p>
          <a:p>
            <a:pPr marL="114300" indent="0">
              <a:buNone/>
            </a:pPr>
            <a:endParaRPr lang="en-US" dirty="0"/>
          </a:p>
        </p:txBody>
      </p:sp>
    </p:spTree>
    <p:extLst>
      <p:ext uri="{BB962C8B-B14F-4D97-AF65-F5344CB8AC3E}">
        <p14:creationId xmlns:p14="http://schemas.microsoft.com/office/powerpoint/2010/main" val="13307529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1698</TotalTime>
  <Words>1156</Words>
  <Application>Microsoft Office PowerPoint</Application>
  <PresentationFormat>On-screen Show (4:3)</PresentationFormat>
  <Paragraphs>174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Book Antiqua</vt:lpstr>
      <vt:lpstr>Century Gothic</vt:lpstr>
      <vt:lpstr>Apothecary</vt:lpstr>
      <vt:lpstr>Modernism</vt:lpstr>
      <vt:lpstr>The American dream</vt:lpstr>
      <vt:lpstr>Death of the American dream</vt:lpstr>
      <vt:lpstr>Death of the American dream</vt:lpstr>
      <vt:lpstr>The results</vt:lpstr>
      <vt:lpstr>The results</vt:lpstr>
      <vt:lpstr>The results</vt:lpstr>
      <vt:lpstr>The bright side</vt:lpstr>
      <vt:lpstr>The bright side</vt:lpstr>
      <vt:lpstr>Response: The roaring 20s</vt:lpstr>
      <vt:lpstr>Response: the lost generation</vt:lpstr>
      <vt:lpstr>Response: The Lost generation</vt:lpstr>
      <vt:lpstr>Elements of modern literature</vt:lpstr>
      <vt:lpstr>Modern poetry</vt:lpstr>
      <vt:lpstr>Modern poetry </vt:lpstr>
      <vt:lpstr>Modern poetry</vt:lpstr>
      <vt:lpstr>Modern poetry</vt:lpstr>
      <vt:lpstr>William carlos williams</vt:lpstr>
      <vt:lpstr>e.e. cummings</vt:lpstr>
    </vt:vector>
  </TitlesOfParts>
  <Company>Snoqualmie Valley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Modernism</dc:title>
  <dc:creator>Elgammal, Lindsey M</dc:creator>
  <cp:lastModifiedBy>King, Chelsea E</cp:lastModifiedBy>
  <cp:revision>15</cp:revision>
  <dcterms:created xsi:type="dcterms:W3CDTF">2016-05-13T18:50:02Z</dcterms:created>
  <dcterms:modified xsi:type="dcterms:W3CDTF">2018-05-24T19:29:08Z</dcterms:modified>
</cp:coreProperties>
</file>